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3"/>
  </p:notesMasterIdLst>
  <p:sldIdLst>
    <p:sldId id="256" r:id="rId2"/>
    <p:sldId id="276" r:id="rId3"/>
    <p:sldId id="257" r:id="rId4"/>
    <p:sldId id="258" r:id="rId5"/>
    <p:sldId id="277" r:id="rId6"/>
    <p:sldId id="278" r:id="rId7"/>
    <p:sldId id="279" r:id="rId8"/>
    <p:sldId id="259" r:id="rId9"/>
    <p:sldId id="260" r:id="rId10"/>
    <p:sldId id="280" r:id="rId11"/>
    <p:sldId id="261" r:id="rId12"/>
    <p:sldId id="262" r:id="rId13"/>
    <p:sldId id="263" r:id="rId14"/>
    <p:sldId id="264" r:id="rId15"/>
    <p:sldId id="281" r:id="rId16"/>
    <p:sldId id="267" r:id="rId17"/>
    <p:sldId id="268" r:id="rId18"/>
    <p:sldId id="269" r:id="rId19"/>
    <p:sldId id="282" r:id="rId20"/>
    <p:sldId id="272" r:id="rId21"/>
    <p:sldId id="273" r:id="rId22"/>
  </p:sldIdLst>
  <p:sldSz cx="9144000" cy="5149850"/>
  <p:notesSz cx="9144000" cy="51498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6292"/>
  </p:normalViewPr>
  <p:slideViewPr>
    <p:cSldViewPr snapToGrid="0">
      <p:cViewPr varScale="1">
        <p:scale>
          <a:sx n="201" d="100"/>
          <a:sy n="201" d="100"/>
        </p:scale>
        <p:origin x="1056" y="1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210" d="100"/>
          <a:sy n="210" d="100"/>
        </p:scale>
        <p:origin x="164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6225"/>
            <a:ext cx="6096300" cy="19311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d3fe06a6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d3fe06a63_0_108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3fe06a6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d3fe06a63_0_102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3034030" y="628980"/>
            <a:ext cx="3075939" cy="75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746760" y="1570049"/>
            <a:ext cx="7650479" cy="242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034030" y="628980"/>
            <a:ext cx="3075939" cy="75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3266440" y="628980"/>
            <a:ext cx="2611119" cy="75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034030" y="628980"/>
            <a:ext cx="3075939" cy="75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>
            <a:off x="311708" y="745494"/>
            <a:ext cx="8520600" cy="20550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311700" y="2837624"/>
            <a:ext cx="8520600" cy="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8974"/>
            <a:ext cx="548700" cy="394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330"/>
            <a:ext cx="9143644" cy="51473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034030" y="628980"/>
            <a:ext cx="3075939" cy="75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46760" y="1570049"/>
            <a:ext cx="7650479" cy="242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sible.com/products/awx-project/fa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github.com/ansible/awx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/>
        </p:nvSpPr>
        <p:spPr>
          <a:xfrm>
            <a:off x="342263" y="3813895"/>
            <a:ext cx="7193282" cy="55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575" rIns="0" bIns="0" anchor="t" anchorCtr="0">
            <a:spAutoFit/>
          </a:bodyPr>
          <a:lstStyle/>
          <a:p>
            <a:pPr marL="12700" marR="2153920" lvl="0" indent="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Maithili Peetani</a:t>
            </a:r>
          </a:p>
          <a:p>
            <a:pPr marL="12700" marR="2153920" lvl="0">
              <a:lnSpc>
                <a:spcPct val="116111"/>
              </a:lnSpc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LinkedIn: https://</a:t>
            </a:r>
            <a:r>
              <a:rPr lang="en-US" sz="1000" dirty="0" err="1">
                <a:latin typeface="Verdana"/>
                <a:ea typeface="Verdana"/>
                <a:cs typeface="Verdana"/>
                <a:sym typeface="Verdana"/>
              </a:rPr>
              <a:t>www.linkedin.com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/in/maithili-sharan-peetani-28349431/</a:t>
            </a:r>
          </a:p>
          <a:p>
            <a:pPr marL="12700" marR="0" lvl="0" indent="0" algn="l" rtl="0">
              <a:lnSpc>
                <a:spcPct val="112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https://</a:t>
            </a:r>
            <a:r>
              <a:rPr lang="en-US" sz="1000" dirty="0" err="1">
                <a:latin typeface="Verdana"/>
                <a:ea typeface="Verdana"/>
                <a:cs typeface="Verdana"/>
                <a:sym typeface="Verdana"/>
              </a:rPr>
              <a:t>github.com</a:t>
            </a:r>
            <a:r>
              <a:rPr lang="en-US" sz="1000" dirty="0">
                <a:latin typeface="Verdana"/>
                <a:ea typeface="Verdana"/>
                <a:cs typeface="Verdana"/>
                <a:sym typeface="Verdana"/>
              </a:rPr>
              <a:t>/</a:t>
            </a:r>
            <a:r>
              <a:rPr lang="en-US" sz="1000" dirty="0" err="1">
                <a:latin typeface="Verdana"/>
                <a:ea typeface="Verdana"/>
                <a:cs typeface="Verdana"/>
                <a:sym typeface="Verdana"/>
              </a:rPr>
              <a:t>sharanpeetani</a:t>
            </a:r>
            <a:endParaRPr lang="en-US"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39308" y="1231426"/>
            <a:ext cx="5579872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Ansible AWX Installation on Kubernetes</a:t>
            </a:r>
            <a:endParaRPr sz="2800" dirty="0"/>
          </a:p>
        </p:txBody>
      </p:sp>
      <p:sp>
        <p:nvSpPr>
          <p:cNvPr id="51" name="Google Shape;51;p8"/>
          <p:cNvSpPr/>
          <p:nvPr/>
        </p:nvSpPr>
        <p:spPr>
          <a:xfrm>
            <a:off x="6362695" y="3228975"/>
            <a:ext cx="2143770" cy="137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003A304-276D-9041-A0E6-DAE244F8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58" y="660650"/>
            <a:ext cx="4735292" cy="4211026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64BB37A-7BA9-9049-9E35-B88D30984A08}"/>
              </a:ext>
            </a:extLst>
          </p:cNvPr>
          <p:cNvSpPr txBox="1"/>
          <p:nvPr/>
        </p:nvSpPr>
        <p:spPr>
          <a:xfrm>
            <a:off x="606968" y="278174"/>
            <a:ext cx="3822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AWX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B543-07ED-9641-99DE-40541DA01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50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/>
        </p:nvSpPr>
        <p:spPr>
          <a:xfrm>
            <a:off x="856865" y="1612000"/>
            <a:ext cx="7188300" cy="2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575" rIns="0" bIns="0" anchor="t" anchorCtr="0">
            <a:spAutoFit/>
          </a:bodyPr>
          <a:lstStyle/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Real time playbook output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Push button deployment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Authentication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projects/jobs/workflows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Security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Notifications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Logging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Scheduling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20" name="Google Shape;120;p13"/>
          <p:cNvSpPr txBox="1"/>
          <p:nvPr/>
        </p:nvSpPr>
        <p:spPr>
          <a:xfrm>
            <a:off x="2453873" y="649500"/>
            <a:ext cx="3694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erdana"/>
                <a:ea typeface="Verdana"/>
                <a:cs typeface="Verdana"/>
                <a:sym typeface="Verdana"/>
              </a:rPr>
              <a:t>FEATURES</a:t>
            </a:r>
            <a:endParaRPr sz="4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/>
          <p:nvPr/>
        </p:nvSpPr>
        <p:spPr>
          <a:xfrm>
            <a:off x="328929" y="731850"/>
            <a:ext cx="8540750" cy="35661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ctrTitle"/>
          </p:nvPr>
        </p:nvSpPr>
        <p:spPr>
          <a:xfrm>
            <a:off x="2667742" y="168298"/>
            <a:ext cx="5364600" cy="5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/>
              <a:t>AWX Dashboard</a:t>
            </a:r>
            <a:endParaRPr sz="3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/>
        </p:nvSpPr>
        <p:spPr>
          <a:xfrm>
            <a:off x="822665" y="1441050"/>
            <a:ext cx="71445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 Multiple authentication methods are available.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AWX Username / Password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Azure AD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Github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Google OAuth2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LDAP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RADIUS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SAML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508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TACACS+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3" name="Google Shape;133;p15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2018224" y="608475"/>
            <a:ext cx="60042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AUTHENTICATION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/>
          <p:nvPr/>
        </p:nvSpPr>
        <p:spPr>
          <a:xfrm>
            <a:off x="808990" y="2090750"/>
            <a:ext cx="73983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575" rIns="0" bIns="0" anchor="t" anchorCtr="0">
            <a:spAutoFit/>
          </a:bodyPr>
          <a:lstStyle/>
          <a:p>
            <a:pPr marL="457200" marR="19939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Playbooks are executed in a CHROOT environment as the AWX user.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457200" marR="199390" lvl="0" indent="-3429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Full RBAC security model for every item within AWX.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3300749" y="622150"/>
            <a:ext cx="36888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730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SECURITY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p20">
            <a:extLst>
              <a:ext uri="{FF2B5EF4-FFF2-40B4-BE49-F238E27FC236}">
                <a16:creationId xmlns:a16="http://schemas.microsoft.com/office/drawing/2014/main" id="{557D659C-3843-7D4A-B597-BA0D7FA74150}"/>
              </a:ext>
            </a:extLst>
          </p:cNvPr>
          <p:cNvSpPr txBox="1">
            <a:spLocks noGrp="1"/>
          </p:cNvSpPr>
          <p:nvPr/>
        </p:nvSpPr>
        <p:spPr>
          <a:xfrm>
            <a:off x="0" y="788568"/>
            <a:ext cx="8989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50" dirty="0"/>
              <a:t>RBAC (Role-Based Access Control)</a:t>
            </a:r>
            <a:endParaRPr sz="185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65;p20">
            <a:extLst>
              <a:ext uri="{FF2B5EF4-FFF2-40B4-BE49-F238E27FC236}">
                <a16:creationId xmlns:a16="http://schemas.microsoft.com/office/drawing/2014/main" id="{7B9B2F91-E34D-0F4F-B81A-B2036298DC59}"/>
              </a:ext>
            </a:extLst>
          </p:cNvPr>
          <p:cNvSpPr/>
          <p:nvPr/>
        </p:nvSpPr>
        <p:spPr>
          <a:xfrm>
            <a:off x="307200" y="1549550"/>
            <a:ext cx="4086300" cy="2303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Google Shape;166;p20">
            <a:extLst>
              <a:ext uri="{FF2B5EF4-FFF2-40B4-BE49-F238E27FC236}">
                <a16:creationId xmlns:a16="http://schemas.microsoft.com/office/drawing/2014/main" id="{C4CCBFB8-8EC0-314D-ADB9-D8D59299BB60}"/>
              </a:ext>
            </a:extLst>
          </p:cNvPr>
          <p:cNvSpPr/>
          <p:nvPr/>
        </p:nvSpPr>
        <p:spPr>
          <a:xfrm>
            <a:off x="4903431" y="1527609"/>
            <a:ext cx="3877500" cy="252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71142-75CE-3546-82DB-A7ECE96687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8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/>
        </p:nvSpPr>
        <p:spPr>
          <a:xfrm>
            <a:off x="795350" y="1475225"/>
            <a:ext cx="8799900" cy="117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575" rIns="0" bIns="0" anchor="t" anchorCtr="0">
            <a:spAutoFit/>
          </a:bodyPr>
          <a:lstStyle/>
          <a:p>
            <a:pPr marL="457200" marR="2856230" lvl="0" indent="-3302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Char char="●"/>
            </a:pPr>
            <a:r>
              <a:rPr lang="en-US" sz="1600" dirty="0">
                <a:latin typeface="Verdana"/>
                <a:ea typeface="Verdana"/>
                <a:cs typeface="Verdana"/>
                <a:sym typeface="Verdana"/>
              </a:rPr>
              <a:t>Comparable to Ansible inventory files.  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2856230" lvl="0" indent="-3302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Char char="●"/>
            </a:pPr>
            <a:r>
              <a:rPr lang="en-US" sz="1600" dirty="0">
                <a:latin typeface="Verdana"/>
                <a:ea typeface="Verdana"/>
                <a:cs typeface="Verdana"/>
                <a:sym typeface="Verdana"/>
              </a:rPr>
              <a:t>Can have multiple inventories.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2856230" lvl="0" indent="-3302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Char char="●"/>
            </a:pPr>
            <a:r>
              <a:rPr lang="en-US" sz="1600" dirty="0">
                <a:latin typeface="Verdana"/>
                <a:ea typeface="Verdana"/>
                <a:cs typeface="Verdana"/>
                <a:sym typeface="Verdana"/>
              </a:rPr>
              <a:t>Dynamic sync with 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GCP, </a:t>
            </a:r>
            <a:r>
              <a:rPr lang="en-US" sz="1600" dirty="0">
                <a:latin typeface="Verdana"/>
                <a:ea typeface="Verdana"/>
                <a:cs typeface="Verdana"/>
                <a:sym typeface="Verdana"/>
              </a:rPr>
              <a:t>AWS, Azure etc.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2856230" lvl="0" indent="-33020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Char char="●"/>
            </a:pPr>
            <a:r>
              <a:rPr lang="en-US" sz="1600" dirty="0">
                <a:latin typeface="Verdana"/>
                <a:ea typeface="Verdana"/>
                <a:cs typeface="Verdana"/>
                <a:sym typeface="Verdana"/>
              </a:rPr>
              <a:t>Write your own custom inventory scripts.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861750" y="669604"/>
            <a:ext cx="45675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/>
            <a:r>
              <a:rPr lang="en-US" sz="3200" dirty="0"/>
              <a:t>Inventories</a:t>
            </a:r>
            <a:endParaRPr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445768" y="1074060"/>
            <a:ext cx="65712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TEMPLATES / JOBS</a:t>
            </a:r>
            <a:endParaRPr sz="2400" dirty="0"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1"/>
          </p:nvPr>
        </p:nvSpPr>
        <p:spPr>
          <a:xfrm>
            <a:off x="342263" y="1811349"/>
            <a:ext cx="8397240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itchFamily="2" charset="2"/>
              <a:buChar char="Ø"/>
            </a:pPr>
            <a:r>
              <a:rPr lang="en-US" sz="1400" dirty="0"/>
              <a:t>Collection of playbooks (usually in SCM).</a:t>
            </a: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itchFamily="2" charset="2"/>
              <a:buChar char="Ø"/>
            </a:pPr>
            <a:r>
              <a:rPr lang="en-US" sz="1400" dirty="0"/>
              <a:t>Template is the definition of a playbook (i.e. which playbook to use, credentials to use, variables </a:t>
            </a:r>
            <a:r>
              <a:rPr lang="en-US" sz="1400" dirty="0" err="1"/>
              <a:t>etc</a:t>
            </a:r>
            <a:r>
              <a:rPr lang="en-US" sz="1400" dirty="0"/>
              <a:t>).</a:t>
            </a: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itchFamily="2" charset="2"/>
              <a:buChar char="Ø"/>
            </a:pPr>
            <a:r>
              <a:rPr lang="en-US" sz="1400" dirty="0"/>
              <a:t>A job is the output of a template run. Job output is saved so that you can review it later.</a:t>
            </a: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itchFamily="2" charset="2"/>
              <a:buChar char="Ø"/>
            </a:pPr>
            <a:r>
              <a:rPr lang="en-US" sz="1400" dirty="0"/>
              <a:t>A workflow is a way to string together multiple playbooks.</a:t>
            </a:r>
            <a:endParaRPr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312" y="1453949"/>
            <a:ext cx="6695376" cy="29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2576854" y="632505"/>
            <a:ext cx="4179545" cy="49244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AWX Workflow Job</a:t>
            </a:r>
            <a:endParaRPr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677EED-97F7-5A4F-984C-3FBBA005D0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CC80D6-FEF5-EE45-AA83-8E6FF53F51ED}"/>
              </a:ext>
            </a:extLst>
          </p:cNvPr>
          <p:cNvSpPr/>
          <p:nvPr/>
        </p:nvSpPr>
        <p:spPr>
          <a:xfrm>
            <a:off x="702040" y="1914382"/>
            <a:ext cx="6096000" cy="14607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lvl="0"/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AWX by default installs on the following platforms:</a:t>
            </a:r>
          </a:p>
          <a:p>
            <a:pPr lvl="0">
              <a:spcBef>
                <a:spcPts val="5"/>
              </a:spcBef>
            </a:pPr>
            <a:endParaRPr lang="en-US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3138170" lvl="0" indent="-330200">
              <a:lnSpc>
                <a:spcPct val="97600"/>
              </a:lnSpc>
              <a:buSzPts val="1600"/>
              <a:buFont typeface="Verdana"/>
              <a:buChar char="●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Docker</a:t>
            </a:r>
          </a:p>
          <a:p>
            <a:pPr marL="457200" marR="3138170" lvl="0" indent="-330200">
              <a:lnSpc>
                <a:spcPct val="97600"/>
              </a:lnSpc>
              <a:buSzPts val="1600"/>
              <a:buFont typeface="Verdana"/>
              <a:buChar char="●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Kubernetes</a:t>
            </a:r>
          </a:p>
          <a:p>
            <a:pPr marL="457200" marR="3138170" lvl="0" indent="-330200">
              <a:lnSpc>
                <a:spcPct val="97600"/>
              </a:lnSpc>
              <a:buSzPts val="1600"/>
              <a:buFont typeface="Verdana"/>
              <a:buChar char="●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OpenShift</a:t>
            </a:r>
          </a:p>
        </p:txBody>
      </p:sp>
      <p:sp>
        <p:nvSpPr>
          <p:cNvPr id="3" name="Google Shape;191;p24">
            <a:extLst>
              <a:ext uri="{FF2B5EF4-FFF2-40B4-BE49-F238E27FC236}">
                <a16:creationId xmlns:a16="http://schemas.microsoft.com/office/drawing/2014/main" id="{769159C3-8AC4-934D-B388-FBA6C6EC54C4}"/>
              </a:ext>
            </a:extLst>
          </p:cNvPr>
          <p:cNvSpPr txBox="1">
            <a:spLocks noGrp="1"/>
          </p:cNvSpPr>
          <p:nvPr/>
        </p:nvSpPr>
        <p:spPr>
          <a:xfrm>
            <a:off x="-538650" y="729472"/>
            <a:ext cx="67161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Supported Platforms</a:t>
            </a:r>
            <a:endParaRPr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3AD23-AAFC-0540-859A-A2D5C30700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0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521A87-6D14-7141-8849-C72E16B218F4}"/>
              </a:ext>
            </a:extLst>
          </p:cNvPr>
          <p:cNvSpPr txBox="1"/>
          <p:nvPr/>
        </p:nvSpPr>
        <p:spPr>
          <a:xfrm>
            <a:off x="222250" y="742950"/>
            <a:ext cx="61943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What is Ansible Engine?</a:t>
            </a:r>
          </a:p>
          <a:p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It’s an open-source automation tool used for configuration management, 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     application deployment, and 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Ansible is simple, powerful, agentless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An Ansible playbook is a blueprint of automation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Its idempotent, agentless and easy to learn.</a:t>
            </a:r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7A169-0228-8546-A851-94EA51D7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49" y="2019300"/>
            <a:ext cx="6097552" cy="2724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FF7EE-7A3C-6D41-B5A6-9804FB4AA8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6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632026" y="1757425"/>
            <a:ext cx="69237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FOR DEMO!!!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560D3-9E3E-A94F-B322-8D8DB7715D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1848551" y="2147025"/>
            <a:ext cx="47718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That's all folks!</a:t>
            </a:r>
            <a:endParaRPr sz="3600"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3983990" y="2349458"/>
            <a:ext cx="4970779" cy="23685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 txBox="1"/>
          <p:nvPr/>
        </p:nvSpPr>
        <p:spPr>
          <a:xfrm>
            <a:off x="534668" y="838530"/>
            <a:ext cx="7307581" cy="67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575" rIns="0" bIns="0" anchor="t" anchorCtr="0">
            <a:spAutoFit/>
          </a:bodyPr>
          <a:lstStyle/>
          <a:p>
            <a:pPr marL="12700" marR="5080" lvl="0" indent="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Verdana"/>
                <a:ea typeface="Verdana"/>
                <a:cs typeface="Verdana"/>
                <a:sym typeface="Verdana"/>
              </a:rPr>
              <a:t>AWX is a web-based user  interface, REST API, and  task engine built on top of  </a:t>
            </a:r>
            <a:r>
              <a:rPr lang="en-US" sz="1800" b="1" dirty="0">
                <a:latin typeface="Verdana"/>
                <a:ea typeface="Verdana"/>
                <a:cs typeface="Verdana"/>
                <a:sym typeface="Verdana"/>
              </a:rPr>
              <a:t>Ansible</a:t>
            </a:r>
            <a:r>
              <a:rPr lang="en-US" sz="18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948675" y="1005761"/>
            <a:ext cx="8195325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/>
            <a:r>
              <a:rPr lang="en-US" sz="4000" dirty="0"/>
              <a:t>What does AWX stand for?</a:t>
            </a:r>
            <a:endParaRPr sz="4000"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882250" y="1949150"/>
            <a:ext cx="79950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According to Michael </a:t>
            </a:r>
            <a:r>
              <a:rPr lang="en-US" sz="2000" dirty="0" err="1">
                <a:latin typeface="Verdana"/>
                <a:ea typeface="Verdana"/>
                <a:cs typeface="Verdana"/>
                <a:sym typeface="Verdana"/>
              </a:rPr>
              <a:t>DeHaan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:</a:t>
            </a: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“It basically means Ansible Works. But nothing really.”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(it’s not an acronym)</a:t>
            </a:r>
            <a:endParaRPr sz="20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;p11">
            <a:extLst>
              <a:ext uri="{FF2B5EF4-FFF2-40B4-BE49-F238E27FC236}">
                <a16:creationId xmlns:a16="http://schemas.microsoft.com/office/drawing/2014/main" id="{288C4E5A-E4A9-1D42-AB82-3F6C72C84F10}"/>
              </a:ext>
            </a:extLst>
          </p:cNvPr>
          <p:cNvSpPr txBox="1">
            <a:spLocks noGrp="1"/>
          </p:cNvSpPr>
          <p:nvPr/>
        </p:nvSpPr>
        <p:spPr>
          <a:xfrm>
            <a:off x="768350" y="408163"/>
            <a:ext cx="34813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Why Ansible AWX</a:t>
            </a:r>
            <a:endParaRPr sz="2400" dirty="0"/>
          </a:p>
        </p:txBody>
      </p:sp>
      <p:pic>
        <p:nvPicPr>
          <p:cNvPr id="3" name="Google Shape;74;p11">
            <a:extLst>
              <a:ext uri="{FF2B5EF4-FFF2-40B4-BE49-F238E27FC236}">
                <a16:creationId xmlns:a16="http://schemas.microsoft.com/office/drawing/2014/main" id="{8BF8F277-ED5F-6446-A885-E8F21D2968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9667" y="1885277"/>
            <a:ext cx="4729233" cy="26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3;p11">
            <a:extLst>
              <a:ext uri="{FF2B5EF4-FFF2-40B4-BE49-F238E27FC236}">
                <a16:creationId xmlns:a16="http://schemas.microsoft.com/office/drawing/2014/main" id="{64BEC151-A650-4C47-BE5E-5152B99B1DD8}"/>
              </a:ext>
            </a:extLst>
          </p:cNvPr>
          <p:cNvSpPr txBox="1"/>
          <p:nvPr/>
        </p:nvSpPr>
        <p:spPr>
          <a:xfrm>
            <a:off x="698500" y="777495"/>
            <a:ext cx="5143500" cy="480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Ansible AWX is an opensource of Ansible Tower, so it’s free to use, GUI based, and RESTful API allowing you to scale IT automation, manage complex deployments and speed productivity.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			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✓ RBAC (Role-Based Access Control) 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✓ Push Button – Easy to execute playbook 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✓ RESTful API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✓  Workflow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✓ Enterprise Integrations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✓ Centralized Logging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✓ Ansible AWX is </a:t>
            </a:r>
            <a:r>
              <a:rPr lang="en-US" sz="120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FREE</a:t>
            </a:r>
            <a:endParaRPr sz="1200" b="1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			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		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	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endParaRPr sz="12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</a:t>
            </a:r>
            <a:endParaRPr sz="12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B2FAD-2112-A549-82A5-2F04C4A36B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8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;p12">
            <a:extLst>
              <a:ext uri="{FF2B5EF4-FFF2-40B4-BE49-F238E27FC236}">
                <a16:creationId xmlns:a16="http://schemas.microsoft.com/office/drawing/2014/main" id="{1B112941-604D-504E-AAE0-A15F5211C628}"/>
              </a:ext>
            </a:extLst>
          </p:cNvPr>
          <p:cNvSpPr txBox="1"/>
          <p:nvPr/>
        </p:nvSpPr>
        <p:spPr>
          <a:xfrm>
            <a:off x="506610" y="190133"/>
            <a:ext cx="76179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Verdana"/>
                <a:ea typeface="Verdana"/>
                <a:cs typeface="Verdana"/>
                <a:sym typeface="Verdana"/>
              </a:rPr>
              <a:t>Ansible AWX Architecture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80;p12">
            <a:extLst>
              <a:ext uri="{FF2B5EF4-FFF2-40B4-BE49-F238E27FC236}">
                <a16:creationId xmlns:a16="http://schemas.microsoft.com/office/drawing/2014/main" id="{648759B5-33A4-744A-B9BD-7C08A7A40FD7}"/>
              </a:ext>
            </a:extLst>
          </p:cNvPr>
          <p:cNvSpPr/>
          <p:nvPr/>
        </p:nvSpPr>
        <p:spPr>
          <a:xfrm>
            <a:off x="576460" y="787400"/>
            <a:ext cx="8060930" cy="3870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782E9-DB47-D34A-BF3E-77CEF4933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3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5;p13">
            <a:extLst>
              <a:ext uri="{FF2B5EF4-FFF2-40B4-BE49-F238E27FC236}">
                <a16:creationId xmlns:a16="http://schemas.microsoft.com/office/drawing/2014/main" id="{CB4D2905-76AD-7D4A-82AE-25A8D106D2D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723" y="241300"/>
            <a:ext cx="7760527" cy="41449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EC19D-1AC0-B845-8BE3-E38DFDB0E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/>
        </p:nvSpPr>
        <p:spPr>
          <a:xfrm>
            <a:off x="1531150" y="2479625"/>
            <a:ext cx="6096900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https://www.ansible.com/products/awx-project/faq</a:t>
            </a:r>
            <a:endParaRPr lang="en-US" sz="1800" u="sng" dirty="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Verdana"/>
              <a:ea typeface="Verdana"/>
              <a:cs typeface="Verdana"/>
              <a:sym typeface="Verdana"/>
            </a:endParaRPr>
          </a:p>
          <a:p>
            <a:pPr marL="127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u="sng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http://github.com/ansible/awx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1169500" y="1784625"/>
            <a:ext cx="6888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AWX is a community-based project sponsored by Red Hat.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2"/>
          <p:cNvGrpSpPr/>
          <p:nvPr/>
        </p:nvGrpSpPr>
        <p:grpSpPr>
          <a:xfrm>
            <a:off x="1041400" y="1308430"/>
            <a:ext cx="915669" cy="457200"/>
            <a:chOff x="1041400" y="1308430"/>
            <a:chExt cx="915669" cy="457200"/>
          </a:xfrm>
        </p:grpSpPr>
        <p:sp>
          <p:nvSpPr>
            <p:cNvPr id="80" name="Google Shape;80;p12"/>
            <p:cNvSpPr/>
            <p:nvPr/>
          </p:nvSpPr>
          <p:spPr>
            <a:xfrm>
              <a:off x="1041400" y="1308430"/>
              <a:ext cx="915669" cy="457200"/>
            </a:xfrm>
            <a:custGeom>
              <a:avLst/>
              <a:gdLst/>
              <a:ahLst/>
              <a:cxnLst/>
              <a:rect l="l" t="t" r="r" b="b"/>
              <a:pathLst>
                <a:path w="915669" h="457200" extrusionOk="0">
                  <a:moveTo>
                    <a:pt x="457200" y="0"/>
                  </a:moveTo>
                  <a:lnTo>
                    <a:pt x="383910" y="741"/>
                  </a:lnTo>
                  <a:lnTo>
                    <a:pt x="314065" y="2885"/>
                  </a:lnTo>
                  <a:lnTo>
                    <a:pt x="248671" y="6309"/>
                  </a:lnTo>
                  <a:lnTo>
                    <a:pt x="188732" y="10891"/>
                  </a:lnTo>
                  <a:lnTo>
                    <a:pt x="135255" y="16510"/>
                  </a:lnTo>
                  <a:lnTo>
                    <a:pt x="89245" y="23042"/>
                  </a:lnTo>
                  <a:lnTo>
                    <a:pt x="51709" y="30368"/>
                  </a:lnTo>
                  <a:lnTo>
                    <a:pt x="6080" y="46908"/>
                  </a:lnTo>
                  <a:lnTo>
                    <a:pt x="0" y="55880"/>
                  </a:lnTo>
                  <a:lnTo>
                    <a:pt x="0" y="400050"/>
                  </a:lnTo>
                  <a:lnTo>
                    <a:pt x="51709" y="425836"/>
                  </a:lnTo>
                  <a:lnTo>
                    <a:pt x="89245" y="433334"/>
                  </a:lnTo>
                  <a:lnTo>
                    <a:pt x="135255" y="440055"/>
                  </a:lnTo>
                  <a:lnTo>
                    <a:pt x="188732" y="445861"/>
                  </a:lnTo>
                  <a:lnTo>
                    <a:pt x="248671" y="450616"/>
                  </a:lnTo>
                  <a:lnTo>
                    <a:pt x="314065" y="454182"/>
                  </a:lnTo>
                  <a:lnTo>
                    <a:pt x="383910" y="456422"/>
                  </a:lnTo>
                  <a:lnTo>
                    <a:pt x="457200" y="457200"/>
                  </a:lnTo>
                  <a:lnTo>
                    <a:pt x="530833" y="456422"/>
                  </a:lnTo>
                  <a:lnTo>
                    <a:pt x="600953" y="454182"/>
                  </a:lnTo>
                  <a:lnTo>
                    <a:pt x="666563" y="450616"/>
                  </a:lnTo>
                  <a:lnTo>
                    <a:pt x="726663" y="445861"/>
                  </a:lnTo>
                  <a:lnTo>
                    <a:pt x="780256" y="440055"/>
                  </a:lnTo>
                  <a:lnTo>
                    <a:pt x="826343" y="433334"/>
                  </a:lnTo>
                  <a:lnTo>
                    <a:pt x="863926" y="425836"/>
                  </a:lnTo>
                  <a:lnTo>
                    <a:pt x="909587" y="409056"/>
                  </a:lnTo>
                  <a:lnTo>
                    <a:pt x="915669" y="400050"/>
                  </a:lnTo>
                  <a:lnTo>
                    <a:pt x="915669" y="55880"/>
                  </a:lnTo>
                  <a:lnTo>
                    <a:pt x="863926" y="30368"/>
                  </a:lnTo>
                  <a:lnTo>
                    <a:pt x="826343" y="23042"/>
                  </a:lnTo>
                  <a:lnTo>
                    <a:pt x="780256" y="16510"/>
                  </a:lnTo>
                  <a:lnTo>
                    <a:pt x="726663" y="10891"/>
                  </a:lnTo>
                  <a:lnTo>
                    <a:pt x="666563" y="6309"/>
                  </a:lnTo>
                  <a:lnTo>
                    <a:pt x="600953" y="2885"/>
                  </a:lnTo>
                  <a:lnTo>
                    <a:pt x="530833" y="741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1041400" y="1308430"/>
              <a:ext cx="915669" cy="457200"/>
            </a:xfrm>
            <a:custGeom>
              <a:avLst/>
              <a:gdLst/>
              <a:ahLst/>
              <a:cxnLst/>
              <a:rect l="l" t="t" r="r" b="b"/>
              <a:pathLst>
                <a:path w="915669" h="457200" extrusionOk="0">
                  <a:moveTo>
                    <a:pt x="457200" y="0"/>
                  </a:moveTo>
                  <a:lnTo>
                    <a:pt x="383910" y="741"/>
                  </a:lnTo>
                  <a:lnTo>
                    <a:pt x="314065" y="2885"/>
                  </a:lnTo>
                  <a:lnTo>
                    <a:pt x="248671" y="6309"/>
                  </a:lnTo>
                  <a:lnTo>
                    <a:pt x="188732" y="10891"/>
                  </a:lnTo>
                  <a:lnTo>
                    <a:pt x="135255" y="16510"/>
                  </a:lnTo>
                  <a:lnTo>
                    <a:pt x="89245" y="23042"/>
                  </a:lnTo>
                  <a:lnTo>
                    <a:pt x="51709" y="30368"/>
                  </a:lnTo>
                  <a:lnTo>
                    <a:pt x="6080" y="46908"/>
                  </a:lnTo>
                  <a:lnTo>
                    <a:pt x="0" y="55880"/>
                  </a:lnTo>
                  <a:lnTo>
                    <a:pt x="0" y="400050"/>
                  </a:lnTo>
                  <a:lnTo>
                    <a:pt x="51709" y="425836"/>
                  </a:lnTo>
                  <a:lnTo>
                    <a:pt x="89245" y="433334"/>
                  </a:lnTo>
                  <a:lnTo>
                    <a:pt x="135255" y="440055"/>
                  </a:lnTo>
                  <a:lnTo>
                    <a:pt x="188732" y="445861"/>
                  </a:lnTo>
                  <a:lnTo>
                    <a:pt x="248671" y="450616"/>
                  </a:lnTo>
                  <a:lnTo>
                    <a:pt x="314065" y="454182"/>
                  </a:lnTo>
                  <a:lnTo>
                    <a:pt x="383910" y="456422"/>
                  </a:lnTo>
                  <a:lnTo>
                    <a:pt x="457200" y="457200"/>
                  </a:lnTo>
                  <a:lnTo>
                    <a:pt x="530833" y="456422"/>
                  </a:lnTo>
                  <a:lnTo>
                    <a:pt x="600953" y="454182"/>
                  </a:lnTo>
                  <a:lnTo>
                    <a:pt x="666563" y="450616"/>
                  </a:lnTo>
                  <a:lnTo>
                    <a:pt x="726663" y="445861"/>
                  </a:lnTo>
                  <a:lnTo>
                    <a:pt x="780256" y="440055"/>
                  </a:lnTo>
                  <a:lnTo>
                    <a:pt x="826343" y="433334"/>
                  </a:lnTo>
                  <a:lnTo>
                    <a:pt x="863926" y="425836"/>
                  </a:lnTo>
                  <a:lnTo>
                    <a:pt x="909587" y="409056"/>
                  </a:lnTo>
                  <a:lnTo>
                    <a:pt x="915669" y="400050"/>
                  </a:lnTo>
                  <a:lnTo>
                    <a:pt x="915669" y="55880"/>
                  </a:lnTo>
                  <a:lnTo>
                    <a:pt x="863926" y="30368"/>
                  </a:lnTo>
                  <a:lnTo>
                    <a:pt x="826343" y="23042"/>
                  </a:lnTo>
                  <a:lnTo>
                    <a:pt x="780256" y="16510"/>
                  </a:lnTo>
                  <a:lnTo>
                    <a:pt x="726663" y="10891"/>
                  </a:lnTo>
                  <a:lnTo>
                    <a:pt x="666563" y="6309"/>
                  </a:lnTo>
                  <a:lnTo>
                    <a:pt x="600953" y="2885"/>
                  </a:lnTo>
                  <a:lnTo>
                    <a:pt x="530833" y="741"/>
                  </a:lnTo>
                  <a:lnTo>
                    <a:pt x="457200" y="0"/>
                  </a:lnTo>
                  <a:close/>
                </a:path>
                <a:path w="915669" h="457200" extrusionOk="0">
                  <a:moveTo>
                    <a:pt x="0" y="0"/>
                  </a:moveTo>
                  <a:lnTo>
                    <a:pt x="0" y="0"/>
                  </a:lnTo>
                </a:path>
                <a:path w="915669" h="457200" extrusionOk="0">
                  <a:moveTo>
                    <a:pt x="915669" y="457200"/>
                  </a:moveTo>
                  <a:lnTo>
                    <a:pt x="915669" y="45720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1041400" y="1308430"/>
              <a:ext cx="915669" cy="113030"/>
            </a:xfrm>
            <a:custGeom>
              <a:avLst/>
              <a:gdLst/>
              <a:ahLst/>
              <a:cxnLst/>
              <a:rect l="l" t="t" r="r" b="b"/>
              <a:pathLst>
                <a:path w="915669" h="113030" extrusionOk="0">
                  <a:moveTo>
                    <a:pt x="457200" y="0"/>
                  </a:moveTo>
                  <a:lnTo>
                    <a:pt x="383910" y="741"/>
                  </a:lnTo>
                  <a:lnTo>
                    <a:pt x="314065" y="2885"/>
                  </a:lnTo>
                  <a:lnTo>
                    <a:pt x="248671" y="6309"/>
                  </a:lnTo>
                  <a:lnTo>
                    <a:pt x="188732" y="10891"/>
                  </a:lnTo>
                  <a:lnTo>
                    <a:pt x="135255" y="16510"/>
                  </a:lnTo>
                  <a:lnTo>
                    <a:pt x="89245" y="23042"/>
                  </a:lnTo>
                  <a:lnTo>
                    <a:pt x="51709" y="30368"/>
                  </a:lnTo>
                  <a:lnTo>
                    <a:pt x="6080" y="46908"/>
                  </a:lnTo>
                  <a:lnTo>
                    <a:pt x="0" y="55880"/>
                  </a:lnTo>
                  <a:lnTo>
                    <a:pt x="6080" y="65195"/>
                  </a:lnTo>
                  <a:lnTo>
                    <a:pt x="51709" y="82226"/>
                  </a:lnTo>
                  <a:lnTo>
                    <a:pt x="89245" y="89712"/>
                  </a:lnTo>
                  <a:lnTo>
                    <a:pt x="135255" y="96361"/>
                  </a:lnTo>
                  <a:lnTo>
                    <a:pt x="188732" y="102057"/>
                  </a:lnTo>
                  <a:lnTo>
                    <a:pt x="248671" y="106686"/>
                  </a:lnTo>
                  <a:lnTo>
                    <a:pt x="314065" y="110134"/>
                  </a:lnTo>
                  <a:lnTo>
                    <a:pt x="383910" y="112287"/>
                  </a:lnTo>
                  <a:lnTo>
                    <a:pt x="457200" y="113030"/>
                  </a:lnTo>
                  <a:lnTo>
                    <a:pt x="530833" y="112287"/>
                  </a:lnTo>
                  <a:lnTo>
                    <a:pt x="600953" y="110134"/>
                  </a:lnTo>
                  <a:lnTo>
                    <a:pt x="666563" y="106686"/>
                  </a:lnTo>
                  <a:lnTo>
                    <a:pt x="726663" y="102057"/>
                  </a:lnTo>
                  <a:lnTo>
                    <a:pt x="780256" y="96361"/>
                  </a:lnTo>
                  <a:lnTo>
                    <a:pt x="826343" y="89712"/>
                  </a:lnTo>
                  <a:lnTo>
                    <a:pt x="863926" y="82226"/>
                  </a:lnTo>
                  <a:lnTo>
                    <a:pt x="909587" y="65195"/>
                  </a:lnTo>
                  <a:lnTo>
                    <a:pt x="915669" y="55880"/>
                  </a:lnTo>
                  <a:lnTo>
                    <a:pt x="909587" y="46908"/>
                  </a:lnTo>
                  <a:lnTo>
                    <a:pt x="863926" y="30368"/>
                  </a:lnTo>
                  <a:lnTo>
                    <a:pt x="826343" y="23042"/>
                  </a:lnTo>
                  <a:lnTo>
                    <a:pt x="780256" y="16510"/>
                  </a:lnTo>
                  <a:lnTo>
                    <a:pt x="726663" y="10891"/>
                  </a:lnTo>
                  <a:lnTo>
                    <a:pt x="666563" y="6309"/>
                  </a:lnTo>
                  <a:lnTo>
                    <a:pt x="600953" y="2885"/>
                  </a:lnTo>
                  <a:lnTo>
                    <a:pt x="530833" y="741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1041400" y="1308430"/>
              <a:ext cx="915669" cy="457200"/>
            </a:xfrm>
            <a:custGeom>
              <a:avLst/>
              <a:gdLst/>
              <a:ahLst/>
              <a:cxnLst/>
              <a:rect l="l" t="t" r="r" b="b"/>
              <a:pathLst>
                <a:path w="915669" h="457200" extrusionOk="0">
                  <a:moveTo>
                    <a:pt x="457200" y="0"/>
                  </a:moveTo>
                  <a:lnTo>
                    <a:pt x="383910" y="741"/>
                  </a:lnTo>
                  <a:lnTo>
                    <a:pt x="314065" y="2885"/>
                  </a:lnTo>
                  <a:lnTo>
                    <a:pt x="248671" y="6309"/>
                  </a:lnTo>
                  <a:lnTo>
                    <a:pt x="188732" y="10891"/>
                  </a:lnTo>
                  <a:lnTo>
                    <a:pt x="135255" y="16510"/>
                  </a:lnTo>
                  <a:lnTo>
                    <a:pt x="89245" y="23042"/>
                  </a:lnTo>
                  <a:lnTo>
                    <a:pt x="51709" y="30368"/>
                  </a:lnTo>
                  <a:lnTo>
                    <a:pt x="6080" y="46908"/>
                  </a:lnTo>
                  <a:lnTo>
                    <a:pt x="0" y="55880"/>
                  </a:lnTo>
                  <a:lnTo>
                    <a:pt x="6080" y="65195"/>
                  </a:lnTo>
                  <a:lnTo>
                    <a:pt x="51709" y="82226"/>
                  </a:lnTo>
                  <a:lnTo>
                    <a:pt x="89245" y="89712"/>
                  </a:lnTo>
                  <a:lnTo>
                    <a:pt x="135255" y="96361"/>
                  </a:lnTo>
                  <a:lnTo>
                    <a:pt x="188732" y="102057"/>
                  </a:lnTo>
                  <a:lnTo>
                    <a:pt x="248671" y="106686"/>
                  </a:lnTo>
                  <a:lnTo>
                    <a:pt x="314065" y="110134"/>
                  </a:lnTo>
                  <a:lnTo>
                    <a:pt x="383910" y="112287"/>
                  </a:lnTo>
                  <a:lnTo>
                    <a:pt x="457200" y="113030"/>
                  </a:lnTo>
                  <a:lnTo>
                    <a:pt x="530833" y="112287"/>
                  </a:lnTo>
                  <a:lnTo>
                    <a:pt x="600953" y="110134"/>
                  </a:lnTo>
                  <a:lnTo>
                    <a:pt x="666563" y="106686"/>
                  </a:lnTo>
                  <a:lnTo>
                    <a:pt x="726663" y="102057"/>
                  </a:lnTo>
                  <a:lnTo>
                    <a:pt x="780256" y="96361"/>
                  </a:lnTo>
                  <a:lnTo>
                    <a:pt x="826343" y="89712"/>
                  </a:lnTo>
                  <a:lnTo>
                    <a:pt x="863926" y="82226"/>
                  </a:lnTo>
                  <a:lnTo>
                    <a:pt x="909587" y="65195"/>
                  </a:lnTo>
                  <a:lnTo>
                    <a:pt x="915669" y="55880"/>
                  </a:lnTo>
                  <a:lnTo>
                    <a:pt x="909587" y="46908"/>
                  </a:lnTo>
                  <a:lnTo>
                    <a:pt x="863926" y="30368"/>
                  </a:lnTo>
                  <a:lnTo>
                    <a:pt x="826343" y="23042"/>
                  </a:lnTo>
                  <a:lnTo>
                    <a:pt x="780256" y="16510"/>
                  </a:lnTo>
                  <a:lnTo>
                    <a:pt x="726663" y="10891"/>
                  </a:lnTo>
                  <a:lnTo>
                    <a:pt x="666563" y="6309"/>
                  </a:lnTo>
                  <a:lnTo>
                    <a:pt x="600953" y="2885"/>
                  </a:lnTo>
                  <a:lnTo>
                    <a:pt x="530833" y="741"/>
                  </a:lnTo>
                  <a:lnTo>
                    <a:pt x="457200" y="0"/>
                  </a:lnTo>
                  <a:close/>
                </a:path>
                <a:path w="915669" h="457200" extrusionOk="0">
                  <a:moveTo>
                    <a:pt x="0" y="0"/>
                  </a:moveTo>
                  <a:lnTo>
                    <a:pt x="0" y="0"/>
                  </a:lnTo>
                </a:path>
                <a:path w="915669" h="457200" extrusionOk="0">
                  <a:moveTo>
                    <a:pt x="915669" y="457200"/>
                  </a:moveTo>
                  <a:lnTo>
                    <a:pt x="915669" y="45720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4" name="Google Shape;84;p12"/>
          <p:cNvSpPr txBox="1"/>
          <p:nvPr/>
        </p:nvSpPr>
        <p:spPr>
          <a:xfrm>
            <a:off x="1167130" y="1468449"/>
            <a:ext cx="6642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Playbooks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85" name="Google Shape;85;p12"/>
          <p:cNvGrpSpPr/>
          <p:nvPr/>
        </p:nvGrpSpPr>
        <p:grpSpPr>
          <a:xfrm>
            <a:off x="914400" y="457530"/>
            <a:ext cx="4023360" cy="3376929"/>
            <a:chOff x="914400" y="457530"/>
            <a:chExt cx="4023360" cy="3376929"/>
          </a:xfrm>
        </p:grpSpPr>
        <p:sp>
          <p:nvSpPr>
            <p:cNvPr id="86" name="Google Shape;86;p12"/>
            <p:cNvSpPr/>
            <p:nvPr/>
          </p:nvSpPr>
          <p:spPr>
            <a:xfrm>
              <a:off x="914400" y="457530"/>
              <a:ext cx="4023360" cy="3376929"/>
            </a:xfrm>
            <a:custGeom>
              <a:avLst/>
              <a:gdLst/>
              <a:ahLst/>
              <a:cxnLst/>
              <a:rect l="l" t="t" r="r" b="b"/>
              <a:pathLst>
                <a:path w="4023360" h="3376929" extrusionOk="0">
                  <a:moveTo>
                    <a:pt x="59436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1188720" y="0"/>
                  </a:lnTo>
                  <a:lnTo>
                    <a:pt x="1188720" y="1371600"/>
                  </a:lnTo>
                  <a:lnTo>
                    <a:pt x="594360" y="1371600"/>
                  </a:lnTo>
                  <a:close/>
                </a:path>
                <a:path w="4023360" h="3376929" extrusionOk="0">
                  <a:moveTo>
                    <a:pt x="3383279" y="3376929"/>
                  </a:moveTo>
                  <a:lnTo>
                    <a:pt x="2743200" y="3376929"/>
                  </a:lnTo>
                  <a:lnTo>
                    <a:pt x="2743200" y="2371090"/>
                  </a:lnTo>
                  <a:lnTo>
                    <a:pt x="4023360" y="2371090"/>
                  </a:lnTo>
                  <a:lnTo>
                    <a:pt x="4023360" y="3376929"/>
                  </a:lnTo>
                  <a:lnTo>
                    <a:pt x="3383279" y="3376929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4091939" y="3475050"/>
              <a:ext cx="731520" cy="274320"/>
            </a:xfrm>
            <a:custGeom>
              <a:avLst/>
              <a:gdLst/>
              <a:ahLst/>
              <a:cxnLst/>
              <a:rect l="l" t="t" r="r" b="b"/>
              <a:pathLst>
                <a:path w="731520" h="274320" extrusionOk="0">
                  <a:moveTo>
                    <a:pt x="365760" y="274319"/>
                  </a:moveTo>
                  <a:lnTo>
                    <a:pt x="0" y="274319"/>
                  </a:lnTo>
                  <a:lnTo>
                    <a:pt x="0" y="0"/>
                  </a:lnTo>
                  <a:lnTo>
                    <a:pt x="731520" y="0"/>
                  </a:lnTo>
                  <a:lnTo>
                    <a:pt x="731520" y="274319"/>
                  </a:lnTo>
                  <a:lnTo>
                    <a:pt x="365760" y="274319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8" name="Google Shape;88;p12"/>
          <p:cNvSpPr txBox="1"/>
          <p:nvPr/>
        </p:nvSpPr>
        <p:spPr>
          <a:xfrm>
            <a:off x="4215129" y="3515690"/>
            <a:ext cx="4870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Ansible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2"/>
          <p:cNvSpPr/>
          <p:nvPr/>
        </p:nvSpPr>
        <p:spPr>
          <a:xfrm>
            <a:off x="4091940" y="2951810"/>
            <a:ext cx="731520" cy="523240"/>
          </a:xfrm>
          <a:custGeom>
            <a:avLst/>
            <a:gdLst/>
            <a:ahLst/>
            <a:cxnLst/>
            <a:rect l="l" t="t" r="r" b="b"/>
            <a:pathLst>
              <a:path w="731520" h="523239" extrusionOk="0">
                <a:moveTo>
                  <a:pt x="365760" y="523240"/>
                </a:moveTo>
                <a:lnTo>
                  <a:pt x="0" y="523240"/>
                </a:lnTo>
                <a:lnTo>
                  <a:pt x="0" y="0"/>
                </a:lnTo>
                <a:lnTo>
                  <a:pt x="731520" y="0"/>
                </a:lnTo>
                <a:lnTo>
                  <a:pt x="731520" y="523240"/>
                </a:lnTo>
                <a:lnTo>
                  <a:pt x="365760" y="52324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" name="Google Shape;90;p12"/>
          <p:cNvSpPr txBox="1"/>
          <p:nvPr/>
        </p:nvSpPr>
        <p:spPr>
          <a:xfrm>
            <a:off x="4248150" y="3100400"/>
            <a:ext cx="42164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Verdana"/>
                <a:ea typeface="Verdana"/>
                <a:cs typeface="Verdana"/>
                <a:sym typeface="Verdana"/>
              </a:rPr>
              <a:t>AWX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1082039" y="570560"/>
            <a:ext cx="834390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065" marR="5080" lvl="0" indent="-635" algn="ctr" rtl="0">
              <a:lnSpc>
                <a:spcPct val="9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Source  Code  Repository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92" name="Google Shape;92;p12"/>
          <p:cNvGrpSpPr/>
          <p:nvPr/>
        </p:nvGrpSpPr>
        <p:grpSpPr>
          <a:xfrm>
            <a:off x="1508760" y="1829129"/>
            <a:ext cx="2830830" cy="999490"/>
            <a:chOff x="1508760" y="1829129"/>
            <a:chExt cx="2830830" cy="999490"/>
          </a:xfrm>
        </p:grpSpPr>
        <p:sp>
          <p:nvSpPr>
            <p:cNvPr id="93" name="Google Shape;93;p12"/>
            <p:cNvSpPr/>
            <p:nvPr/>
          </p:nvSpPr>
          <p:spPr>
            <a:xfrm>
              <a:off x="1508760" y="1829129"/>
              <a:ext cx="2781300" cy="933450"/>
            </a:xfrm>
            <a:custGeom>
              <a:avLst/>
              <a:gdLst/>
              <a:ahLst/>
              <a:cxnLst/>
              <a:rect l="l" t="t" r="r" b="b"/>
              <a:pathLst>
                <a:path w="2781300" h="933450" extrusionOk="0">
                  <a:moveTo>
                    <a:pt x="0" y="0"/>
                  </a:moveTo>
                  <a:lnTo>
                    <a:pt x="4833" y="53948"/>
                  </a:lnTo>
                  <a:lnTo>
                    <a:pt x="19015" y="103543"/>
                  </a:lnTo>
                  <a:lnTo>
                    <a:pt x="42070" y="149007"/>
                  </a:lnTo>
                  <a:lnTo>
                    <a:pt x="73521" y="190557"/>
                  </a:lnTo>
                  <a:lnTo>
                    <a:pt x="112893" y="228413"/>
                  </a:lnTo>
                  <a:lnTo>
                    <a:pt x="159709" y="262797"/>
                  </a:lnTo>
                  <a:lnTo>
                    <a:pt x="213494" y="293926"/>
                  </a:lnTo>
                  <a:lnTo>
                    <a:pt x="273771" y="322021"/>
                  </a:lnTo>
                  <a:lnTo>
                    <a:pt x="340064" y="347301"/>
                  </a:lnTo>
                  <a:lnTo>
                    <a:pt x="411896" y="369986"/>
                  </a:lnTo>
                  <a:lnTo>
                    <a:pt x="449741" y="380424"/>
                  </a:lnTo>
                  <a:lnTo>
                    <a:pt x="488793" y="390296"/>
                  </a:lnTo>
                  <a:lnTo>
                    <a:pt x="528991" y="399629"/>
                  </a:lnTo>
                  <a:lnTo>
                    <a:pt x="570276" y="408451"/>
                  </a:lnTo>
                  <a:lnTo>
                    <a:pt x="612590" y="416788"/>
                  </a:lnTo>
                  <a:lnTo>
                    <a:pt x="655872" y="424669"/>
                  </a:lnTo>
                  <a:lnTo>
                    <a:pt x="700063" y="432121"/>
                  </a:lnTo>
                  <a:lnTo>
                    <a:pt x="745103" y="439171"/>
                  </a:lnTo>
                  <a:lnTo>
                    <a:pt x="790932" y="445847"/>
                  </a:lnTo>
                  <a:lnTo>
                    <a:pt x="837493" y="452177"/>
                  </a:lnTo>
                  <a:lnTo>
                    <a:pt x="884723" y="458187"/>
                  </a:lnTo>
                  <a:lnTo>
                    <a:pt x="932566" y="463905"/>
                  </a:lnTo>
                  <a:lnTo>
                    <a:pt x="980959" y="469359"/>
                  </a:lnTo>
                  <a:lnTo>
                    <a:pt x="1029846" y="474576"/>
                  </a:lnTo>
                  <a:lnTo>
                    <a:pt x="1079164" y="479584"/>
                  </a:lnTo>
                  <a:lnTo>
                    <a:pt x="1128856" y="484410"/>
                  </a:lnTo>
                  <a:lnTo>
                    <a:pt x="1178862" y="489081"/>
                  </a:lnTo>
                  <a:lnTo>
                    <a:pt x="1229122" y="493626"/>
                  </a:lnTo>
                  <a:lnTo>
                    <a:pt x="1279576" y="498071"/>
                  </a:lnTo>
                  <a:lnTo>
                    <a:pt x="1330166" y="502443"/>
                  </a:lnTo>
                  <a:lnTo>
                    <a:pt x="1380831" y="506771"/>
                  </a:lnTo>
                  <a:lnTo>
                    <a:pt x="1431512" y="511082"/>
                  </a:lnTo>
                  <a:lnTo>
                    <a:pt x="1482150" y="515403"/>
                  </a:lnTo>
                  <a:lnTo>
                    <a:pt x="1532685" y="519762"/>
                  </a:lnTo>
                  <a:lnTo>
                    <a:pt x="1583057" y="524186"/>
                  </a:lnTo>
                  <a:lnTo>
                    <a:pt x="1633208" y="528703"/>
                  </a:lnTo>
                  <a:lnTo>
                    <a:pt x="1683077" y="533340"/>
                  </a:lnTo>
                  <a:lnTo>
                    <a:pt x="1732605" y="538124"/>
                  </a:lnTo>
                  <a:lnTo>
                    <a:pt x="1781732" y="543083"/>
                  </a:lnTo>
                  <a:lnTo>
                    <a:pt x="1830399" y="548245"/>
                  </a:lnTo>
                  <a:lnTo>
                    <a:pt x="1878547" y="553637"/>
                  </a:lnTo>
                  <a:lnTo>
                    <a:pt x="1926116" y="559286"/>
                  </a:lnTo>
                  <a:lnTo>
                    <a:pt x="1973046" y="565220"/>
                  </a:lnTo>
                  <a:lnTo>
                    <a:pt x="2019278" y="571466"/>
                  </a:lnTo>
                  <a:lnTo>
                    <a:pt x="2064753" y="578053"/>
                  </a:lnTo>
                  <a:lnTo>
                    <a:pt x="2109410" y="585006"/>
                  </a:lnTo>
                  <a:lnTo>
                    <a:pt x="2153190" y="592354"/>
                  </a:lnTo>
                  <a:lnTo>
                    <a:pt x="2196035" y="600124"/>
                  </a:lnTo>
                  <a:lnTo>
                    <a:pt x="2237884" y="608344"/>
                  </a:lnTo>
                  <a:lnTo>
                    <a:pt x="2278677" y="617041"/>
                  </a:lnTo>
                  <a:lnTo>
                    <a:pt x="2318356" y="626242"/>
                  </a:lnTo>
                  <a:lnTo>
                    <a:pt x="2356861" y="635976"/>
                  </a:lnTo>
                  <a:lnTo>
                    <a:pt x="2394131" y="646269"/>
                  </a:lnTo>
                  <a:lnTo>
                    <a:pt x="2464734" y="668642"/>
                  </a:lnTo>
                  <a:lnTo>
                    <a:pt x="2529687" y="693584"/>
                  </a:lnTo>
                  <a:lnTo>
                    <a:pt x="2588515" y="721312"/>
                  </a:lnTo>
                  <a:lnTo>
                    <a:pt x="2640741" y="752046"/>
                  </a:lnTo>
                  <a:lnTo>
                    <a:pt x="2685890" y="786007"/>
                  </a:lnTo>
                  <a:lnTo>
                    <a:pt x="2723484" y="823414"/>
                  </a:lnTo>
                  <a:lnTo>
                    <a:pt x="2753049" y="864487"/>
                  </a:lnTo>
                  <a:lnTo>
                    <a:pt x="2774109" y="909445"/>
                  </a:lnTo>
                  <a:lnTo>
                    <a:pt x="2781300" y="93345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4232910" y="2735909"/>
              <a:ext cx="106680" cy="92710"/>
            </a:xfrm>
            <a:custGeom>
              <a:avLst/>
              <a:gdLst/>
              <a:ahLst/>
              <a:cxnLst/>
              <a:rect l="l" t="t" r="r" b="b"/>
              <a:pathLst>
                <a:path w="106679" h="92710" extrusionOk="0">
                  <a:moveTo>
                    <a:pt x="106679" y="0"/>
                  </a:moveTo>
                  <a:lnTo>
                    <a:pt x="0" y="13969"/>
                  </a:lnTo>
                  <a:lnTo>
                    <a:pt x="64769" y="92710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5" name="Google Shape;95;p12"/>
          <p:cNvSpPr txBox="1"/>
          <p:nvPr/>
        </p:nvSpPr>
        <p:spPr>
          <a:xfrm>
            <a:off x="5866129" y="2799410"/>
            <a:ext cx="568960" cy="3403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7625" rIns="0" bIns="0" anchor="t" anchorCtr="0">
            <a:spAutoFit/>
          </a:bodyPr>
          <a:lstStyle/>
          <a:p>
            <a:pPr marL="11937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Node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2"/>
          <p:cNvSpPr txBox="1"/>
          <p:nvPr/>
        </p:nvSpPr>
        <p:spPr>
          <a:xfrm>
            <a:off x="5866129" y="3195650"/>
            <a:ext cx="568960" cy="3403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6350" rIns="0" bIns="0" anchor="t" anchorCtr="0">
            <a:spAutoFit/>
          </a:bodyPr>
          <a:lstStyle/>
          <a:p>
            <a:pPr marL="11937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Node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2"/>
          <p:cNvSpPr txBox="1"/>
          <p:nvPr/>
        </p:nvSpPr>
        <p:spPr>
          <a:xfrm>
            <a:off x="5866129" y="3591890"/>
            <a:ext cx="568960" cy="3403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6350" rIns="0" bIns="0" anchor="t" anchorCtr="0">
            <a:spAutoFit/>
          </a:bodyPr>
          <a:lstStyle/>
          <a:p>
            <a:pPr marL="11937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Node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2"/>
          <p:cNvSpPr txBox="1"/>
          <p:nvPr/>
        </p:nvSpPr>
        <p:spPr>
          <a:xfrm>
            <a:off x="2637789" y="2105990"/>
            <a:ext cx="56197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master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238759" y="4861562"/>
            <a:ext cx="207009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00" name="Google Shape;100;p12"/>
          <p:cNvSpPr txBox="1"/>
          <p:nvPr/>
        </p:nvSpPr>
        <p:spPr>
          <a:xfrm rot="247692">
            <a:off x="2565695" y="2819569"/>
            <a:ext cx="575092" cy="42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575" rIns="0" bIns="0" anchor="t" anchorCtr="0">
            <a:spAutoFit/>
          </a:bodyPr>
          <a:lstStyle/>
          <a:p>
            <a:pPr marL="12700" marR="508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feature  branch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12"/>
          <p:cNvSpPr txBox="1"/>
          <p:nvPr/>
        </p:nvSpPr>
        <p:spPr>
          <a:xfrm rot="182624">
            <a:off x="2327745" y="3784330"/>
            <a:ext cx="1050882" cy="42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575" rIns="0" bIns="0" anchor="t" anchorCtr="0">
            <a:spAutoFit/>
          </a:bodyPr>
          <a:lstStyle/>
          <a:p>
            <a:pPr marL="260984" marR="5080" lvl="0" indent="-248919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Development  </a:t>
            </a:r>
            <a:r>
              <a:rPr lang="en-US" sz="1200" u="sng"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ranch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2"/>
          <p:cNvSpPr txBox="1"/>
          <p:nvPr/>
        </p:nvSpPr>
        <p:spPr>
          <a:xfrm>
            <a:off x="5229859" y="3690949"/>
            <a:ext cx="28067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ssh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4899659" y="2790519"/>
            <a:ext cx="815975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ssh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1150">
              <a:latin typeface="Verdana"/>
              <a:ea typeface="Verdana"/>
              <a:cs typeface="Verdana"/>
              <a:sym typeface="Verdana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baseline="30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1800" baseline="30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US" sz="1200" u="sng">
                <a:latin typeface="Verdana"/>
                <a:ea typeface="Verdana"/>
                <a:cs typeface="Verdana"/>
                <a:sym typeface="Verdana"/>
              </a:rPr>
              <a:t>sh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4" name="Google Shape;104;p12"/>
          <p:cNvGrpSpPr/>
          <p:nvPr/>
        </p:nvGrpSpPr>
        <p:grpSpPr>
          <a:xfrm>
            <a:off x="1508760" y="1829129"/>
            <a:ext cx="4357369" cy="2164080"/>
            <a:chOff x="1508760" y="1829129"/>
            <a:chExt cx="4357369" cy="2164080"/>
          </a:xfrm>
        </p:grpSpPr>
        <p:sp>
          <p:nvSpPr>
            <p:cNvPr id="105" name="Google Shape;105;p12"/>
            <p:cNvSpPr/>
            <p:nvPr/>
          </p:nvSpPr>
          <p:spPr>
            <a:xfrm>
              <a:off x="4937759" y="2972130"/>
              <a:ext cx="843279" cy="359410"/>
            </a:xfrm>
            <a:custGeom>
              <a:avLst/>
              <a:gdLst/>
              <a:ahLst/>
              <a:cxnLst/>
              <a:rect l="l" t="t" r="r" b="b"/>
              <a:pathLst>
                <a:path w="843279" h="359410" extrusionOk="0">
                  <a:moveTo>
                    <a:pt x="0" y="359410"/>
                  </a:moveTo>
                  <a:lnTo>
                    <a:pt x="55446" y="358659"/>
                  </a:lnTo>
                  <a:lnTo>
                    <a:pt x="105973" y="356460"/>
                  </a:lnTo>
                  <a:lnTo>
                    <a:pt x="151853" y="352896"/>
                  </a:lnTo>
                  <a:lnTo>
                    <a:pt x="193360" y="348046"/>
                  </a:lnTo>
                  <a:lnTo>
                    <a:pt x="264342" y="334815"/>
                  </a:lnTo>
                  <a:lnTo>
                    <a:pt x="321099" y="317418"/>
                  </a:lnTo>
                  <a:lnTo>
                    <a:pt x="365812" y="296503"/>
                  </a:lnTo>
                  <a:lnTo>
                    <a:pt x="400661" y="272720"/>
                  </a:lnTo>
                  <a:lnTo>
                    <a:pt x="439212" y="233089"/>
                  </a:lnTo>
                  <a:lnTo>
                    <a:pt x="467836" y="190658"/>
                  </a:lnTo>
                  <a:lnTo>
                    <a:pt x="485038" y="161897"/>
                  </a:lnTo>
                  <a:lnTo>
                    <a:pt x="493894" y="147619"/>
                  </a:lnTo>
                  <a:lnTo>
                    <a:pt x="524745" y="106162"/>
                  </a:lnTo>
                  <a:lnTo>
                    <a:pt x="567749" y="68480"/>
                  </a:lnTo>
                  <a:lnTo>
                    <a:pt x="606805" y="46538"/>
                  </a:lnTo>
                  <a:lnTo>
                    <a:pt x="656714" y="27898"/>
                  </a:lnTo>
                  <a:lnTo>
                    <a:pt x="719657" y="13207"/>
                  </a:lnTo>
                  <a:lnTo>
                    <a:pt x="797814" y="3117"/>
                  </a:lnTo>
                  <a:lnTo>
                    <a:pt x="84327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12"/>
            <p:cNvSpPr/>
            <p:nvPr/>
          </p:nvSpPr>
          <p:spPr>
            <a:xfrm>
              <a:off x="5778500" y="2917519"/>
              <a:ext cx="87629" cy="109219"/>
            </a:xfrm>
            <a:custGeom>
              <a:avLst/>
              <a:gdLst/>
              <a:ahLst/>
              <a:cxnLst/>
              <a:rect l="l" t="t" r="r" b="b"/>
              <a:pathLst>
                <a:path w="87629" h="109219" extrusionOk="0">
                  <a:moveTo>
                    <a:pt x="0" y="0"/>
                  </a:moveTo>
                  <a:lnTo>
                    <a:pt x="2539" y="109219"/>
                  </a:lnTo>
                  <a:lnTo>
                    <a:pt x="87629" y="52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4937759" y="3331539"/>
              <a:ext cx="843279" cy="427989"/>
            </a:xfrm>
            <a:custGeom>
              <a:avLst/>
              <a:gdLst/>
              <a:ahLst/>
              <a:cxnLst/>
              <a:rect l="l" t="t" r="r" b="b"/>
              <a:pathLst>
                <a:path w="843279" h="427989" extrusionOk="0">
                  <a:moveTo>
                    <a:pt x="0" y="0"/>
                  </a:moveTo>
                  <a:lnTo>
                    <a:pt x="55446" y="895"/>
                  </a:lnTo>
                  <a:lnTo>
                    <a:pt x="105973" y="3516"/>
                  </a:lnTo>
                  <a:lnTo>
                    <a:pt x="151853" y="7766"/>
                  </a:lnTo>
                  <a:lnTo>
                    <a:pt x="193360" y="13548"/>
                  </a:lnTo>
                  <a:lnTo>
                    <a:pt x="264342" y="29321"/>
                  </a:lnTo>
                  <a:lnTo>
                    <a:pt x="321099" y="50061"/>
                  </a:lnTo>
                  <a:lnTo>
                    <a:pt x="365812" y="74992"/>
                  </a:lnTo>
                  <a:lnTo>
                    <a:pt x="400661" y="103340"/>
                  </a:lnTo>
                  <a:lnTo>
                    <a:pt x="427828" y="134330"/>
                  </a:lnTo>
                  <a:lnTo>
                    <a:pt x="449492" y="167187"/>
                  </a:lnTo>
                  <a:lnTo>
                    <a:pt x="467836" y="201136"/>
                  </a:lnTo>
                  <a:lnTo>
                    <a:pt x="485038" y="235402"/>
                  </a:lnTo>
                  <a:lnTo>
                    <a:pt x="493894" y="252413"/>
                  </a:lnTo>
                  <a:lnTo>
                    <a:pt x="513474" y="285703"/>
                  </a:lnTo>
                  <a:lnTo>
                    <a:pt x="537366" y="317374"/>
                  </a:lnTo>
                  <a:lnTo>
                    <a:pt x="567749" y="346650"/>
                  </a:lnTo>
                  <a:lnTo>
                    <a:pt x="606805" y="372757"/>
                  </a:lnTo>
                  <a:lnTo>
                    <a:pt x="656714" y="394921"/>
                  </a:lnTo>
                  <a:lnTo>
                    <a:pt x="719657" y="412365"/>
                  </a:lnTo>
                  <a:lnTo>
                    <a:pt x="797814" y="424316"/>
                  </a:lnTo>
                  <a:lnTo>
                    <a:pt x="843279" y="42799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" name="Google Shape;108;p12"/>
            <p:cNvSpPr/>
            <p:nvPr/>
          </p:nvSpPr>
          <p:spPr>
            <a:xfrm>
              <a:off x="5778500" y="3311219"/>
              <a:ext cx="87629" cy="501650"/>
            </a:xfrm>
            <a:custGeom>
              <a:avLst/>
              <a:gdLst/>
              <a:ahLst/>
              <a:cxnLst/>
              <a:rect l="l" t="t" r="r" b="b"/>
              <a:pathLst>
                <a:path w="87629" h="501650" extrusionOk="0">
                  <a:moveTo>
                    <a:pt x="87630" y="450850"/>
                  </a:moveTo>
                  <a:lnTo>
                    <a:pt x="2540" y="393700"/>
                  </a:lnTo>
                  <a:lnTo>
                    <a:pt x="0" y="501650"/>
                  </a:lnTo>
                  <a:lnTo>
                    <a:pt x="87630" y="450850"/>
                  </a:lnTo>
                  <a:close/>
                </a:path>
                <a:path w="87629" h="501650" extrusionOk="0">
                  <a:moveTo>
                    <a:pt x="87630" y="54610"/>
                  </a:moveTo>
                  <a:lnTo>
                    <a:pt x="1270" y="0"/>
                  </a:lnTo>
                  <a:lnTo>
                    <a:pt x="1270" y="107950"/>
                  </a:lnTo>
                  <a:lnTo>
                    <a:pt x="87630" y="546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12"/>
            <p:cNvSpPr/>
            <p:nvPr/>
          </p:nvSpPr>
          <p:spPr>
            <a:xfrm>
              <a:off x="1508760" y="1829129"/>
              <a:ext cx="1992629" cy="1499870"/>
            </a:xfrm>
            <a:custGeom>
              <a:avLst/>
              <a:gdLst/>
              <a:ahLst/>
              <a:cxnLst/>
              <a:rect l="l" t="t" r="r" b="b"/>
              <a:pathLst>
                <a:path w="1992629" h="1499870" extrusionOk="0">
                  <a:moveTo>
                    <a:pt x="0" y="0"/>
                  </a:moveTo>
                  <a:lnTo>
                    <a:pt x="518" y="48064"/>
                  </a:lnTo>
                  <a:lnTo>
                    <a:pt x="2073" y="95289"/>
                  </a:lnTo>
                  <a:lnTo>
                    <a:pt x="4665" y="141677"/>
                  </a:lnTo>
                  <a:lnTo>
                    <a:pt x="8293" y="187231"/>
                  </a:lnTo>
                  <a:lnTo>
                    <a:pt x="12959" y="231954"/>
                  </a:lnTo>
                  <a:lnTo>
                    <a:pt x="18661" y="275849"/>
                  </a:lnTo>
                  <a:lnTo>
                    <a:pt x="25400" y="318919"/>
                  </a:lnTo>
                  <a:lnTo>
                    <a:pt x="33175" y="361165"/>
                  </a:lnTo>
                  <a:lnTo>
                    <a:pt x="41988" y="402593"/>
                  </a:lnTo>
                  <a:lnTo>
                    <a:pt x="51837" y="443203"/>
                  </a:lnTo>
                  <a:lnTo>
                    <a:pt x="62723" y="482999"/>
                  </a:lnTo>
                  <a:lnTo>
                    <a:pt x="74645" y="521984"/>
                  </a:lnTo>
                  <a:lnTo>
                    <a:pt x="87605" y="560161"/>
                  </a:lnTo>
                  <a:lnTo>
                    <a:pt x="101601" y="597532"/>
                  </a:lnTo>
                  <a:lnTo>
                    <a:pt x="116634" y="634101"/>
                  </a:lnTo>
                  <a:lnTo>
                    <a:pt x="132703" y="669870"/>
                  </a:lnTo>
                  <a:lnTo>
                    <a:pt x="149810" y="704841"/>
                  </a:lnTo>
                  <a:lnTo>
                    <a:pt x="167953" y="739019"/>
                  </a:lnTo>
                  <a:lnTo>
                    <a:pt x="187133" y="772406"/>
                  </a:lnTo>
                  <a:lnTo>
                    <a:pt x="207349" y="805004"/>
                  </a:lnTo>
                  <a:lnTo>
                    <a:pt x="228602" y="836816"/>
                  </a:lnTo>
                  <a:lnTo>
                    <a:pt x="250893" y="867846"/>
                  </a:lnTo>
                  <a:lnTo>
                    <a:pt x="274219" y="898096"/>
                  </a:lnTo>
                  <a:lnTo>
                    <a:pt x="298583" y="927569"/>
                  </a:lnTo>
                  <a:lnTo>
                    <a:pt x="323983" y="956267"/>
                  </a:lnTo>
                  <a:lnTo>
                    <a:pt x="350420" y="984195"/>
                  </a:lnTo>
                  <a:lnTo>
                    <a:pt x="377894" y="1011354"/>
                  </a:lnTo>
                  <a:lnTo>
                    <a:pt x="406405" y="1037747"/>
                  </a:lnTo>
                  <a:lnTo>
                    <a:pt x="435952" y="1063377"/>
                  </a:lnTo>
                  <a:lnTo>
                    <a:pt x="466536" y="1088247"/>
                  </a:lnTo>
                  <a:lnTo>
                    <a:pt x="498157" y="1112361"/>
                  </a:lnTo>
                  <a:lnTo>
                    <a:pt x="530815" y="1135720"/>
                  </a:lnTo>
                  <a:lnTo>
                    <a:pt x="564509" y="1158327"/>
                  </a:lnTo>
                  <a:lnTo>
                    <a:pt x="599240" y="1180186"/>
                  </a:lnTo>
                  <a:lnTo>
                    <a:pt x="635008" y="1201300"/>
                  </a:lnTo>
                  <a:lnTo>
                    <a:pt x="671812" y="1221670"/>
                  </a:lnTo>
                  <a:lnTo>
                    <a:pt x="709654" y="1241300"/>
                  </a:lnTo>
                  <a:lnTo>
                    <a:pt x="748532" y="1260194"/>
                  </a:lnTo>
                  <a:lnTo>
                    <a:pt x="788446" y="1278352"/>
                  </a:lnTo>
                  <a:lnTo>
                    <a:pt x="829398" y="1295780"/>
                  </a:lnTo>
                  <a:lnTo>
                    <a:pt x="871386" y="1312478"/>
                  </a:lnTo>
                  <a:lnTo>
                    <a:pt x="914411" y="1328451"/>
                  </a:lnTo>
                  <a:lnTo>
                    <a:pt x="958473" y="1343701"/>
                  </a:lnTo>
                  <a:lnTo>
                    <a:pt x="1003572" y="1358231"/>
                  </a:lnTo>
                  <a:lnTo>
                    <a:pt x="1049707" y="1372043"/>
                  </a:lnTo>
                  <a:lnTo>
                    <a:pt x="1096879" y="1385141"/>
                  </a:lnTo>
                  <a:lnTo>
                    <a:pt x="1145088" y="1397528"/>
                  </a:lnTo>
                  <a:lnTo>
                    <a:pt x="1194333" y="1409206"/>
                  </a:lnTo>
                  <a:lnTo>
                    <a:pt x="1244616" y="1420177"/>
                  </a:lnTo>
                  <a:lnTo>
                    <a:pt x="1295935" y="1430446"/>
                  </a:lnTo>
                  <a:lnTo>
                    <a:pt x="1348291" y="1440015"/>
                  </a:lnTo>
                  <a:lnTo>
                    <a:pt x="1401683" y="1448886"/>
                  </a:lnTo>
                  <a:lnTo>
                    <a:pt x="1456112" y="1457063"/>
                  </a:lnTo>
                  <a:lnTo>
                    <a:pt x="1511578" y="1464548"/>
                  </a:lnTo>
                  <a:lnTo>
                    <a:pt x="1568081" y="1471344"/>
                  </a:lnTo>
                  <a:lnTo>
                    <a:pt x="1625621" y="1477454"/>
                  </a:lnTo>
                  <a:lnTo>
                    <a:pt x="1684197" y="1482881"/>
                  </a:lnTo>
                  <a:lnTo>
                    <a:pt x="1743810" y="1487628"/>
                  </a:lnTo>
                  <a:lnTo>
                    <a:pt x="1804460" y="1491698"/>
                  </a:lnTo>
                  <a:lnTo>
                    <a:pt x="1866146" y="1495092"/>
                  </a:lnTo>
                  <a:lnTo>
                    <a:pt x="1928869" y="1497815"/>
                  </a:lnTo>
                  <a:lnTo>
                    <a:pt x="1992629" y="14998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" name="Google Shape;110;p12"/>
            <p:cNvSpPr/>
            <p:nvPr/>
          </p:nvSpPr>
          <p:spPr>
            <a:xfrm>
              <a:off x="3495040" y="3275659"/>
              <a:ext cx="802639" cy="717550"/>
            </a:xfrm>
            <a:custGeom>
              <a:avLst/>
              <a:gdLst/>
              <a:ahLst/>
              <a:cxnLst/>
              <a:rect l="l" t="t" r="r" b="b"/>
              <a:pathLst>
                <a:path w="802639" h="717550" extrusionOk="0">
                  <a:moveTo>
                    <a:pt x="162560" y="55880"/>
                  </a:moveTo>
                  <a:lnTo>
                    <a:pt x="1270" y="0"/>
                  </a:lnTo>
                  <a:lnTo>
                    <a:pt x="0" y="107950"/>
                  </a:lnTo>
                  <a:lnTo>
                    <a:pt x="162560" y="55880"/>
                  </a:lnTo>
                  <a:close/>
                </a:path>
                <a:path w="802639" h="717550" extrusionOk="0">
                  <a:moveTo>
                    <a:pt x="802640" y="558800"/>
                  </a:moveTo>
                  <a:lnTo>
                    <a:pt x="656590" y="646430"/>
                  </a:lnTo>
                  <a:lnTo>
                    <a:pt x="739140" y="717550"/>
                  </a:lnTo>
                  <a:lnTo>
                    <a:pt x="802640" y="558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1" name="Google Shape;111;p12"/>
          <p:cNvSpPr txBox="1">
            <a:spLocks noGrp="1"/>
          </p:cNvSpPr>
          <p:nvPr>
            <p:ph type="title"/>
          </p:nvPr>
        </p:nvSpPr>
        <p:spPr>
          <a:xfrm>
            <a:off x="3369309" y="472769"/>
            <a:ext cx="51093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575" rIns="0" bIns="0" anchor="t" anchorCtr="0">
            <a:spAutoFit/>
          </a:bodyPr>
          <a:lstStyle/>
          <a:p>
            <a:pPr marL="12700" marR="5080" lvl="0" indent="0" algn="l" rtl="0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AWX lets you pull playbooks from a source  code repository and run them against nodes using a nice neat GUI or API.</a:t>
            </a:r>
            <a:endParaRPr sz="1800"/>
          </a:p>
        </p:txBody>
      </p:sp>
      <p:sp>
        <p:nvSpPr>
          <p:cNvPr id="112" name="Google Shape;112;p12"/>
          <p:cNvSpPr txBox="1"/>
          <p:nvPr/>
        </p:nvSpPr>
        <p:spPr>
          <a:xfrm>
            <a:off x="3840479" y="2951810"/>
            <a:ext cx="227329" cy="5232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0000" rIns="0" bIns="0" anchor="t" anchorCtr="0">
            <a:spAutoFit/>
          </a:bodyPr>
          <a:lstStyle/>
          <a:p>
            <a:pPr marL="90170" marR="42545" lvl="0" indent="0" algn="just" rtl="0">
              <a:lnSpc>
                <a:spcPct val="97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  P  I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p12"/>
          <p:cNvSpPr/>
          <p:nvPr/>
        </p:nvSpPr>
        <p:spPr>
          <a:xfrm>
            <a:off x="1428805" y="1839725"/>
            <a:ext cx="2770425" cy="2512075"/>
          </a:xfrm>
          <a:custGeom>
            <a:avLst/>
            <a:gdLst/>
            <a:ahLst/>
            <a:cxnLst/>
            <a:rect l="l" t="t" r="r" b="b"/>
            <a:pathLst>
              <a:path w="110817" h="100483" extrusionOk="0">
                <a:moveTo>
                  <a:pt x="3853" y="0"/>
                </a:moveTo>
                <a:cubicBezTo>
                  <a:pt x="3215" y="6839"/>
                  <a:pt x="-68" y="30137"/>
                  <a:pt x="23" y="41034"/>
                </a:cubicBezTo>
                <a:cubicBezTo>
                  <a:pt x="114" y="51931"/>
                  <a:pt x="2120" y="58224"/>
                  <a:pt x="4400" y="65382"/>
                </a:cubicBezTo>
                <a:cubicBezTo>
                  <a:pt x="6680" y="72540"/>
                  <a:pt x="8868" y="78923"/>
                  <a:pt x="13701" y="83984"/>
                </a:cubicBezTo>
                <a:cubicBezTo>
                  <a:pt x="18534" y="89045"/>
                  <a:pt x="25237" y="93148"/>
                  <a:pt x="33398" y="95747"/>
                </a:cubicBezTo>
                <a:cubicBezTo>
                  <a:pt x="41559" y="98346"/>
                  <a:pt x="53733" y="99030"/>
                  <a:pt x="62669" y="99577"/>
                </a:cubicBezTo>
                <a:cubicBezTo>
                  <a:pt x="71605" y="100124"/>
                  <a:pt x="78991" y="101492"/>
                  <a:pt x="87016" y="99030"/>
                </a:cubicBezTo>
                <a:cubicBezTo>
                  <a:pt x="95041" y="96568"/>
                  <a:pt x="106850" y="87176"/>
                  <a:pt x="110817" y="84805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509</Words>
  <Application>Microsoft Macintosh PowerPoint</Application>
  <PresentationFormat>Custom</PresentationFormat>
  <Paragraphs>120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 New Roman</vt:lpstr>
      <vt:lpstr>Verdana</vt:lpstr>
      <vt:lpstr>Wingdings</vt:lpstr>
      <vt:lpstr>Office Theme</vt:lpstr>
      <vt:lpstr>Ansible AWX Installation on Kubernetes</vt:lpstr>
      <vt:lpstr>PowerPoint Presentation</vt:lpstr>
      <vt:lpstr>PowerPoint Presentation</vt:lpstr>
      <vt:lpstr>What does AWX stand for?</vt:lpstr>
      <vt:lpstr>PowerPoint Presentation</vt:lpstr>
      <vt:lpstr>PowerPoint Presentation</vt:lpstr>
      <vt:lpstr>PowerPoint Presentation</vt:lpstr>
      <vt:lpstr>AWX is a community-based project sponsored by Red Hat.</vt:lpstr>
      <vt:lpstr>AWX lets you pull playbooks from a source  code repository and run them against nodes using a nice neat GUI or API.</vt:lpstr>
      <vt:lpstr>PowerPoint Presentation</vt:lpstr>
      <vt:lpstr>PowerPoint Presentation</vt:lpstr>
      <vt:lpstr>AWX Dashboard</vt:lpstr>
      <vt:lpstr>AUTHENTICATION</vt:lpstr>
      <vt:lpstr>SECURITY</vt:lpstr>
      <vt:lpstr>PowerPoint Presentation</vt:lpstr>
      <vt:lpstr>Inventories</vt:lpstr>
      <vt:lpstr>TEMPLATES / JOBS</vt:lpstr>
      <vt:lpstr>AWX Workflow Job</vt:lpstr>
      <vt:lpstr>PowerPoint Presentation</vt:lpstr>
      <vt:lpstr>TIME FOR DEMO!!!</vt:lpstr>
      <vt:lpstr>That's all folks!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AWX</dc:title>
  <cp:lastModifiedBy>Peetani, Maithili</cp:lastModifiedBy>
  <cp:revision>10</cp:revision>
  <dcterms:modified xsi:type="dcterms:W3CDTF">2021-07-05T13:51:54Z</dcterms:modified>
</cp:coreProperties>
</file>